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7" r:id="rId12"/>
    <p:sldId id="266" r:id="rId13"/>
    <p:sldId id="269" r:id="rId14"/>
    <p:sldId id="268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8AE5D-6942-4352-887B-4AE4F4BE937E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C11E1-3A72-492E-9DC0-4A13FE418A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C11E1-3A72-492E-9DC0-4A13FE418AA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20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A14C38-00E3-495A-8538-3D9085FAB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5F23D13-01C2-409E-9664-5EABEF9B89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0DE77E-BC3D-4C29-BBF3-286000BE0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8BED5-93F7-4362-BE9E-854ED9A46F3C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3A6617-6703-416C-BB9A-28952BBDC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356C64-2F54-4B28-85F9-4CC6A539C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‹#›</a:t>
            </a:fld>
            <a:r>
              <a:rPr lang="en-US" altLang="zh-CN" dirty="0"/>
              <a:t>/17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6219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71A50F-413A-40DB-A25C-DD5C99E2A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57E751D-803C-4D74-85CC-AB36F32C8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1B6381-6257-476A-B48E-B72B33F1D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91D8-C497-450B-8A12-AECD6C3A1A19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0980F5-C7E2-45E5-A9D7-CA8DA1863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86FE65-BC5C-4FE9-B820-D533F790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05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67C0D41-40C9-493C-8584-35A2278F7D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A8BC85-D543-4874-BA68-621B7ED12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3AEAFF-E43F-45BE-8DFF-43D443355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EC6BB-439D-483E-A84E-B95AC205272C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6DE0E3-30DD-46F9-AE23-4C20521F3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548FA8-58D0-41BF-B5E7-553224135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3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2CDD88-B816-44E7-91C5-E56453526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92066-6413-4AC4-BCC7-AA6C4345F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6E0E4-4A2E-438B-B83F-0D6EFF265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B3A7-B730-45D6-AAF8-BCFF1795FE59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997203-9181-4925-A15D-4B9F7DFBD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7485D6-2CEE-45D3-BCD5-AB692165F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‹#›</a:t>
            </a:fld>
            <a:r>
              <a:rPr lang="en-US" altLang="zh-CN" dirty="0"/>
              <a:t>/17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054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14F4F5-8E11-4A58-9EC1-1C9CB6FA6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E3DD35-5C04-413D-9C3A-B21CADF617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A6E883-726E-4B81-A3FF-19E17CBA5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22707-3A57-40EB-A792-CF754B3E9007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717EC0-6AD8-4D95-9C7C-5B16AD080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3F15E0-19D5-4316-8ED3-DF8AA71FE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‹#›</a:t>
            </a:fld>
            <a:r>
              <a:rPr lang="en-US" altLang="zh-CN" dirty="0"/>
              <a:t>/17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0539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097AD3-3D57-4069-8F53-9BFF424B3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B8D85B-7BAD-4970-B465-2378A734BB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A0F85DB-3AE6-4AF7-A39E-52FEE36A76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E5732B-F3C2-437A-B2F4-7D882DDC4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C4C1C-1762-431C-B74F-3F58380B1537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D795C2-F89D-4661-9DF6-E70670707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657856-A468-45D9-B463-F7187C0F3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73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FCD487-E018-41A8-B574-4C687E275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1D6539-0986-4D95-AFC3-37A52F3AA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6CD32B8-947B-4560-ABD1-319325F50D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215EB7F-BF57-4B59-AE56-B3FF7E097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C9AB049-5182-4707-8AFD-F5F54150EC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BB75A4-F8CD-4EF0-8342-92E9FBE25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7BC39-941D-4E8B-B63E-E5B3D1107E4D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9CB1CED-6F2C-4032-B3F0-006A6CE90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4D43076-094B-4D2E-925C-D931B9F69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57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052748-4F0B-49A3-9BCB-B967925E0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7810AE-0FA2-4660-8774-3D5DB475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D7E5F-FD37-4C74-89F1-A0B9CE9C1EA9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3BBDEF1-6355-41D8-AFE4-10DE1FCE1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74D33EA-9A58-4883-8F22-64FC3D142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16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A74FBA-EC7B-488B-8AC0-6B614CE30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976A2-39C3-4D19-82C7-14A0C5F5AD18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C4BBF4-EDCB-4621-B74D-BF67157D6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C1A689-C6D1-4DA0-BEDA-9C864A799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4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FD7835-0458-4BC9-A8D6-8D3F886A0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C2E177-85D8-4F4E-81AB-0190B9468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211529-247C-4455-95ED-03CF4B51E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3858BCB-3BFA-4739-B5F3-2BAF5867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7BDD-44B0-4B11-8B20-EA5331D9BCBC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F30F0D-399E-4647-9673-159080360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CF07C1-062D-4E73-A089-2B9BCA9B9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71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3CED3-EA6A-47CF-8C2D-026D2C184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903F0D6-A7FD-49CB-8E6A-723174D033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64B8844-9040-4038-B557-D2C00E475C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521A5D-0C2C-42D9-BC1B-34EF3308D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6718D-69B6-474B-A590-D015EA90EB6D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41A7FCF-2CA9-48EB-AE0E-DB123AF3C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3E069D-FF84-4DBC-A644-D05E8050C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67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F2F83C-9886-49B2-9469-C76888789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1298F6-8BCA-4728-8EF6-D142DED6F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2C5E4D-C2C6-48D2-9DDC-43F41976E3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88704-849D-4F2F-9E41-4C16ADBD2624}" type="datetime1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955CE5-FF7B-4E35-856D-7DA7C48F5B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FA2C91-D258-4650-BCE8-B13B1149B5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C9F26-4B40-40C9-95DC-CC7562E60679}" type="slidenum">
              <a:rPr lang="zh-CN" altLang="en-US" smtClean="0"/>
              <a:pPr/>
              <a:t>‹#›</a:t>
            </a:fld>
            <a:r>
              <a:rPr lang="en-US" altLang="zh-CN" dirty="0"/>
              <a:t>/17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642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C58A68-1F6E-4544-AC79-B557F13715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5445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GNMT</a:t>
            </a:r>
            <a:r>
              <a:rPr lang="zh-CN" altLang="en-US" sz="4800" dirty="0"/>
              <a:t>机器翻译模型实现与分析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99549DF-BD20-43CE-B420-CF2AA7909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053204"/>
          </a:xfrm>
        </p:spPr>
        <p:txBody>
          <a:bodyPr>
            <a:normAutofit/>
          </a:bodyPr>
          <a:lstStyle/>
          <a:p>
            <a:r>
              <a:rPr lang="zh-CN" altLang="en-US" sz="2000" b="1" dirty="0"/>
              <a:t>小组</a:t>
            </a:r>
            <a:r>
              <a:rPr lang="zh-CN" altLang="en-US" sz="2000" b="1" dirty="0" smtClean="0"/>
              <a:t>成员</a:t>
            </a:r>
            <a:r>
              <a:rPr lang="zh-CN" altLang="en-US" sz="2000" dirty="0" smtClean="0"/>
              <a:t>：朱远武 </a:t>
            </a:r>
            <a:r>
              <a:rPr lang="en-US" altLang="zh-CN" sz="2000" dirty="0" smtClean="0"/>
              <a:t>3220180780</a:t>
            </a:r>
            <a:endParaRPr lang="en-US" altLang="zh-CN" dirty="0"/>
          </a:p>
          <a:p>
            <a:r>
              <a:rPr lang="zh-CN" altLang="en-US" sz="2000" smtClean="0"/>
              <a:t>               金</a:t>
            </a:r>
            <a:r>
              <a:rPr lang="zh-CN" altLang="en-US" sz="2000" dirty="0" smtClean="0"/>
              <a:t>瑞 </a:t>
            </a:r>
            <a:r>
              <a:rPr lang="en-US" altLang="zh-CN" sz="2000" dirty="0" smtClean="0"/>
              <a:t>3220180712</a:t>
            </a:r>
          </a:p>
          <a:p>
            <a:r>
              <a:rPr lang="zh-CN" altLang="en-US" sz="2000" dirty="0" smtClean="0"/>
              <a:t>                   秦</a:t>
            </a:r>
            <a:r>
              <a:rPr lang="zh-CN" altLang="en-US" sz="2000" dirty="0"/>
              <a:t>博</a:t>
            </a:r>
            <a:r>
              <a:rPr lang="zh-CN" altLang="en-US" sz="2000" dirty="0" smtClean="0"/>
              <a:t>文 </a:t>
            </a:r>
            <a:r>
              <a:rPr lang="en-US" altLang="zh-CN" sz="2000" dirty="0" smtClean="0"/>
              <a:t>3220180121</a:t>
            </a:r>
            <a:endParaRPr lang="en-US" altLang="zh-CN" sz="2000" dirty="0" smtClean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FC0ED8-FFD9-4CA7-A8B1-A65CC5907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CFFECC-C99D-42D2-9BF3-D95655E1E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0B109-54CE-433E-91B8-AFC85940FF10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028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17F4B-9906-4350-99CF-681788DEA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1F527D-1297-4E34-96BC-5FCDD2887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平行训练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rgbClr val="C00000"/>
                </a:solidFill>
              </a:rPr>
              <a:t>数据平行</a:t>
            </a:r>
            <a:r>
              <a:rPr lang="zh-CN" altLang="en-US" sz="2000" dirty="0"/>
              <a:t>：把模型复制并部署</a:t>
            </a:r>
            <a:r>
              <a:rPr lang="en-US" altLang="zh-CN" sz="2000" dirty="0"/>
              <a:t>n</a:t>
            </a:r>
            <a:r>
              <a:rPr lang="zh-CN" altLang="en-US" sz="2000" dirty="0"/>
              <a:t>份，每份的参数是共享的，每份训练时都以</a:t>
            </a:r>
            <a:r>
              <a:rPr lang="en-US" altLang="zh-CN" sz="2000" dirty="0"/>
              <a:t>Batch</a:t>
            </a:r>
            <a:r>
              <a:rPr lang="zh-CN" altLang="en-US" sz="2000" dirty="0"/>
              <a:t>的形式训练，即同时训练</a:t>
            </a:r>
            <a:r>
              <a:rPr lang="en-US" altLang="zh-CN" sz="2000" dirty="0"/>
              <a:t>batch-size</a:t>
            </a:r>
            <a:r>
              <a:rPr lang="zh-CN" altLang="en-US" sz="2000" dirty="0"/>
              <a:t>句话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rgbClr val="C00000"/>
                </a:solidFill>
              </a:rPr>
              <a:t>模型平行</a:t>
            </a:r>
            <a:r>
              <a:rPr lang="zh-CN" altLang="en-US" sz="2000" dirty="0"/>
              <a:t>：</a:t>
            </a:r>
            <a:r>
              <a:rPr lang="zh-CN" altLang="zh-CN" sz="2000" dirty="0"/>
              <a:t>将每一层网络部署在一个</a:t>
            </a:r>
            <a:r>
              <a:rPr lang="en-US" altLang="zh-CN" sz="2000" dirty="0"/>
              <a:t>GPU</a:t>
            </a:r>
            <a:r>
              <a:rPr lang="zh-CN" altLang="zh-CN" sz="2000" dirty="0"/>
              <a:t>上，如最上方的图所示，这样在</a:t>
            </a:r>
            <a:r>
              <a:rPr lang="en-US" altLang="zh-CN" sz="2000" dirty="0"/>
              <a:t>Encoder</a:t>
            </a:r>
            <a:r>
              <a:rPr lang="zh-CN" altLang="zh-CN" sz="2000" dirty="0"/>
              <a:t>的第一层双向</a:t>
            </a:r>
            <a:r>
              <a:rPr lang="en-US" altLang="zh-CN" sz="2000" dirty="0"/>
              <a:t>RNN</a:t>
            </a:r>
            <a:r>
              <a:rPr lang="zh-CN" altLang="zh-CN" sz="2000" dirty="0"/>
              <a:t>计算完之后，下一时间步不需要等本时间步完全运行完就可以开始，并行计算加速了训练速度</a:t>
            </a:r>
            <a:r>
              <a:rPr lang="zh-CN" altLang="zh-CN" dirty="0"/>
              <a:t>。</a:t>
            </a:r>
            <a:endParaRPr lang="zh-CN" altLang="en-US" sz="2000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E21DEAE-9322-4B47-81E5-B0443BB0F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10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22BBCC-BE66-40A7-ADD7-A03F778E8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3730-3EC0-4550-A0DA-5724B337B6A9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60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A456F6-DF15-4979-BB75-BDA386E41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17BCB1-A519-48D7-8535-C32758A92E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zh-CN" dirty="0"/>
              <a:t>训练标准的改进——</a:t>
            </a:r>
            <a:r>
              <a:rPr lang="en-US" altLang="zh-CN" dirty="0"/>
              <a:t>GLEU</a:t>
            </a:r>
            <a:r>
              <a:rPr lang="zh-CN" altLang="zh-CN" dirty="0"/>
              <a:t>标准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当模型有一个较高的</a:t>
            </a:r>
            <a:r>
              <a:rPr lang="en-US" altLang="zh-CN" sz="2000" dirty="0"/>
              <a:t>BLEU</a:t>
            </a:r>
            <a:r>
              <a:rPr lang="zh-CN" altLang="en-US" sz="2000" dirty="0"/>
              <a:t>值时，那些错误的句子仍然会获得较高的概率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/>
              <a:t>GLEU</a:t>
            </a:r>
            <a:r>
              <a:rPr lang="zh-CN" altLang="en-US" sz="2000" dirty="0"/>
              <a:t>值分别计算目标语句和译句的</a:t>
            </a:r>
            <a:r>
              <a:rPr lang="en-US" altLang="zh-CN" sz="2000" dirty="0"/>
              <a:t>n-grams,(n = 1,2,3,4)</a:t>
            </a:r>
            <a:r>
              <a:rPr lang="zh-CN" altLang="en-US" sz="2000" dirty="0"/>
              <a:t>数量，然后计算两个集合的交集的大小与原集大小的比值，取较小值。</a:t>
            </a: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E631C170-2565-4C5B-A6C1-9B8AD54FA9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965285"/>
              </p:ext>
            </p:extLst>
          </p:nvPr>
        </p:nvGraphicFramePr>
        <p:xfrm>
          <a:off x="6838951" y="4433209"/>
          <a:ext cx="4112760" cy="822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3" imgW="2222280" imgH="444240" progId="Equation.DSMT4">
                  <p:embed/>
                </p:oleObj>
              </mc:Choice>
              <mc:Fallback>
                <p:oleObj name="Equation" r:id="rId3" imgW="2222280" imgH="4442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951" y="4433209"/>
                        <a:ext cx="4112760" cy="822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3F57DF70-0309-48B0-A003-CF6AD7DEC1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3102293"/>
              </p:ext>
            </p:extLst>
          </p:nvPr>
        </p:nvGraphicFramePr>
        <p:xfrm>
          <a:off x="1680839" y="4433209"/>
          <a:ext cx="3483753" cy="822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5" imgW="1828800" imgH="431640" progId="Equation.DSMT4">
                  <p:embed/>
                </p:oleObj>
              </mc:Choice>
              <mc:Fallback>
                <p:oleObj name="Equation" r:id="rId5" imgW="18288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839" y="4433209"/>
                        <a:ext cx="3483753" cy="822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箭头: 右 10">
            <a:extLst>
              <a:ext uri="{FF2B5EF4-FFF2-40B4-BE49-F238E27FC236}">
                <a16:creationId xmlns:a16="http://schemas.microsoft.com/office/drawing/2014/main" id="{C61BEB4F-8D07-4A7F-AA45-867BC9425E2B}"/>
              </a:ext>
            </a:extLst>
          </p:cNvPr>
          <p:cNvSpPr/>
          <p:nvPr/>
        </p:nvSpPr>
        <p:spPr>
          <a:xfrm>
            <a:off x="5723650" y="4533219"/>
            <a:ext cx="545324" cy="6041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3ED67D-D344-4259-A12F-DF23934D5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11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494F1613-1F2D-4509-B9BF-934BE8552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D09-BE36-4DD6-8B80-A5A8FDB2DD60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467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AD555-EE39-4A0F-93ED-EE33C94BC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5FB3AD-DFAF-41A8-8029-952534814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9245"/>
            <a:ext cx="10515600" cy="376771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使用</a:t>
            </a:r>
            <a:r>
              <a:rPr lang="en-US" altLang="zh-CN" dirty="0">
                <a:solidFill>
                  <a:srgbClr val="C00000"/>
                </a:solidFill>
              </a:rPr>
              <a:t>word pieces</a:t>
            </a:r>
            <a:r>
              <a:rPr lang="zh-CN" altLang="en-US" dirty="0"/>
              <a:t>方法的数据预处理，可以有效的处理</a:t>
            </a:r>
            <a:r>
              <a:rPr lang="en-US" altLang="zh-CN" dirty="0"/>
              <a:t>OOV</a:t>
            </a:r>
            <a:r>
              <a:rPr lang="zh-CN" altLang="en-US" dirty="0"/>
              <a:t>词语和低频词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使用</a:t>
            </a:r>
            <a:r>
              <a:rPr lang="zh-CN" altLang="en-US" dirty="0">
                <a:solidFill>
                  <a:srgbClr val="C00000"/>
                </a:solidFill>
              </a:rPr>
              <a:t>低精度算法</a:t>
            </a:r>
            <a:r>
              <a:rPr lang="zh-CN" altLang="en-US" dirty="0"/>
              <a:t>对词语进行向量表示，降低词语向量表示的维度，以提高翻译速度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3C3478-73CD-4E6C-97CF-FA5C06234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12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3A5E78-DB30-4DF8-9FAE-34DC51AA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F84EC-8902-40FD-A6E5-BED80A53B8AA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384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042449-3482-4173-8AB1-D67D75610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实验分析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EBE53E1-E45A-4922-9435-3F710A17F1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002948"/>
              </p:ext>
            </p:extLst>
          </p:nvPr>
        </p:nvGraphicFramePr>
        <p:xfrm>
          <a:off x="2546191" y="1690688"/>
          <a:ext cx="6861978" cy="43072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5720">
                  <a:extLst>
                    <a:ext uri="{9D8B030D-6E8A-4147-A177-3AD203B41FA5}">
                      <a16:colId xmlns:a16="http://schemas.microsoft.com/office/drawing/2014/main" val="2320082491"/>
                    </a:ext>
                  </a:extLst>
                </a:gridCol>
                <a:gridCol w="5836258">
                  <a:extLst>
                    <a:ext uri="{9D8B030D-6E8A-4147-A177-3AD203B41FA5}">
                      <a16:colId xmlns:a16="http://schemas.microsoft.com/office/drawing/2014/main" val="328779650"/>
                    </a:ext>
                  </a:extLst>
                </a:gridCol>
              </a:tblGrid>
              <a:tr h="668810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Src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The major criteria for selection of such projects include the foll</a:t>
                      </a:r>
                      <a:r>
                        <a:rPr lang="en-US" altLang="zh-CN" sz="1050" kern="100" dirty="0">
                          <a:effectLst/>
                        </a:rPr>
                        <a:t>o</a:t>
                      </a:r>
                      <a:r>
                        <a:rPr lang="en-US" sz="1050" kern="100" dirty="0">
                          <a:effectLst/>
                        </a:rPr>
                        <a:t>w: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3845348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Ref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这些项目的主要选择准则包括下列各项 ：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7853219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GNMT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这些项目的主要选择的指标包括以下各项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0139163"/>
                  </a:ext>
                </a:extLst>
              </a:tr>
              <a:tr h="668810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Src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The focus was primarily on maternal and child health care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1450860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Ref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首要的重点是妇女和儿童的保健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6262886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GNMT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主要是女性和儿童的健康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8770137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Src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It was now time to translate that policy into action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2095474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Ref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现在正是把这种政策化为行动的时候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6435110"/>
                  </a:ext>
                </a:extLst>
              </a:tr>
              <a:tr h="424234"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GNMT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现在是把这种政策化为行动纲领的时候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438549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567A680C-E425-45B3-8BD4-934A5523C7A5}"/>
              </a:ext>
            </a:extLst>
          </p:cNvPr>
          <p:cNvSpPr txBox="1"/>
          <p:nvPr/>
        </p:nvSpPr>
        <p:spPr>
          <a:xfrm>
            <a:off x="2867463" y="6154321"/>
            <a:ext cx="6457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/>
              <a:t>Src</a:t>
            </a:r>
            <a:r>
              <a:rPr lang="zh-CN" altLang="en-US" sz="1600" dirty="0"/>
              <a:t>：英文语料</a:t>
            </a:r>
            <a:r>
              <a:rPr lang="en-US" altLang="zh-CN" sz="1600" dirty="0"/>
              <a:t>        Ref</a:t>
            </a:r>
            <a:r>
              <a:rPr lang="zh-CN" altLang="en-US" sz="1600" dirty="0"/>
              <a:t>：中文平行语料</a:t>
            </a:r>
            <a:r>
              <a:rPr lang="en-US" altLang="zh-CN" sz="1600" dirty="0"/>
              <a:t>          GNMT</a:t>
            </a:r>
            <a:r>
              <a:rPr lang="zh-CN" altLang="en-US" sz="1600" dirty="0"/>
              <a:t>：模型翻译结果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55CCE5F-4D3B-4BB6-9F87-89100B35B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13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9F064F-74C8-4386-BDB1-650BB6C7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08B9-E458-4145-BC4C-6BA71AEEB3E9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79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5A0186-FA62-45A1-8553-DDCB9A468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实验分析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CCC8DE7-05A0-4609-B7EE-1FE2352DA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59" y="1557465"/>
            <a:ext cx="9281633" cy="21716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21FE59-0B71-44E6-8F19-7A2DAE1C4D58}"/>
              </a:ext>
            </a:extLst>
          </p:cNvPr>
          <p:cNvSpPr txBox="1"/>
          <p:nvPr/>
        </p:nvSpPr>
        <p:spPr>
          <a:xfrm>
            <a:off x="1253845" y="3816626"/>
            <a:ext cx="92076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实验结果受限于训练环境和语料集的大小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词典的词汇量不够大，有一些词语无法解析，生成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&lt;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unk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&gt;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字符。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模型收敛的次数不够多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GNMT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依然具有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NMT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模型固有的对翻译结果的可解释性不强的问题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8CFD5F-BAED-44DF-9C21-B71ED1DD8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14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848BD7-5E52-4670-8E55-A8706DCC8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D3623-9E28-4B05-8718-37DCD327C93D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03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542780-1758-4203-A2A3-DE2766F53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1D40FD-338D-4883-890C-29F4F8B50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08027"/>
            <a:ext cx="10515600" cy="394384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/>
              <a:t>针对训练速度和翻译速度慢的问题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低精度算法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平行训练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/>
              <a:t>针对低频词问题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/>
              <a:t>Word pieces</a:t>
            </a:r>
            <a:r>
              <a:rPr lang="zh-CN" altLang="en-US" sz="2000" dirty="0"/>
              <a:t>算法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96FA3E-9BD8-4E5F-A6BC-FC03DAF62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15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CCD166-3B3E-447B-B3E2-0380F59C3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73898-982A-4E1E-A3DB-1B774596D46E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6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1E228B-C858-47DA-A8C7-4E75CB643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19135C-3131-4A6F-AB9A-F30305870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25147"/>
            <a:ext cx="10515600" cy="375181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/>
              <a:t>针对长句的漏翻问题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/>
              <a:t>Decoder</a:t>
            </a:r>
            <a:r>
              <a:rPr lang="zh-CN" altLang="en-US" sz="2000" dirty="0"/>
              <a:t>层中的</a:t>
            </a:r>
            <a:r>
              <a:rPr lang="el-GR" altLang="zh-CN" sz="2000" dirty="0"/>
              <a:t>α</a:t>
            </a:r>
            <a:r>
              <a:rPr lang="zh-CN" altLang="en-US" sz="2000" dirty="0"/>
              <a:t>和</a:t>
            </a:r>
            <a:r>
              <a:rPr lang="el-GR" altLang="zh-CN" sz="2000" dirty="0"/>
              <a:t>β</a:t>
            </a:r>
            <a:r>
              <a:rPr lang="zh-CN" altLang="en-US" sz="2000" dirty="0"/>
              <a:t>值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/>
              <a:t>针对模型优化问题</a:t>
            </a: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残差连接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/>
              <a:t>GLEU</a:t>
            </a:r>
            <a:r>
              <a:rPr lang="zh-CN" altLang="en-US" sz="2000" dirty="0"/>
              <a:t>值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/>
              <a:t>Encoder</a:t>
            </a:r>
            <a:r>
              <a:rPr lang="zh-CN" altLang="en-US" sz="2000" dirty="0"/>
              <a:t>层中的双向</a:t>
            </a:r>
            <a:r>
              <a:rPr lang="en-US" altLang="zh-CN" sz="2000" dirty="0"/>
              <a:t>LSTM</a:t>
            </a:r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D7196F-5490-4C85-A8AF-93423729F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16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4FB5C3-EFA2-418E-8916-1B1DE31F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D9CC0-62F5-4B77-BF12-A624ACE7BBF2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07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090B4D1-C466-4B0F-97C6-8926C7EEBF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15344"/>
            <a:ext cx="9144000" cy="2387600"/>
          </a:xfr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2D6F35F-90CE-45E5-BFC8-3CB6B1344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17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1FC8EF-AD4B-4AA7-952E-5188A5ECD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68245-8ADC-4DFF-8173-99DB03C99A6A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734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751297-34AD-4ED5-92DE-B9E798B44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83C9BC-4877-456E-9725-684E68A3A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0706"/>
            <a:ext cx="10515600" cy="400625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问题描述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GNMT</a:t>
            </a:r>
            <a:r>
              <a:rPr lang="zh-CN" altLang="en-US" dirty="0"/>
              <a:t>模型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/>
              <a:t>模型整体结构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dirty="0"/>
              <a:t>Encoder</a:t>
            </a:r>
            <a:r>
              <a:rPr lang="zh-CN" altLang="en-US" dirty="0"/>
              <a:t>层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/>
              <a:t>优化方法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/>
              <a:t>模型总结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实验分析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总结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ACBAA8-2279-4305-AF66-4E2F1CCEA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2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478084-9F7E-4F8B-93FA-C0BFDEBE7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5D564-1D7A-4EBA-9C9F-B31FCC9BD474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26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C10A2A-F056-44A0-94AA-555370359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问题描述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CD9F1C-2C45-4F71-A53F-D588C2CD5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0362"/>
            <a:ext cx="10515600" cy="427660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/>
              <a:t>神经机器翻译</a:t>
            </a:r>
            <a:r>
              <a:rPr lang="en-US" altLang="zh-CN" sz="2400" dirty="0"/>
              <a:t>(NMT)</a:t>
            </a:r>
            <a:r>
              <a:rPr lang="zh-CN" altLang="en-US" sz="2400" dirty="0"/>
              <a:t>是当前自然语言处理的研究热点，主要的方向可分为两类：</a:t>
            </a:r>
            <a:endParaRPr lang="en-US" altLang="zh-CN" sz="2400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结合</a:t>
            </a:r>
            <a:r>
              <a:rPr lang="zh-CN" altLang="en-US" sz="2000" dirty="0">
                <a:solidFill>
                  <a:srgbClr val="C00000"/>
                </a:solidFill>
              </a:rPr>
              <a:t>统计机器翻译</a:t>
            </a:r>
            <a:r>
              <a:rPr lang="zh-CN" altLang="en-US" sz="2000" dirty="0"/>
              <a:t>，利用深度学习进行改进优化的神经机器翻译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运用</a:t>
            </a:r>
            <a:r>
              <a:rPr lang="zh-CN" altLang="en-US" sz="2000" dirty="0">
                <a:solidFill>
                  <a:srgbClr val="C00000"/>
                </a:solidFill>
              </a:rPr>
              <a:t>神经网络的端到端系统</a:t>
            </a:r>
            <a:r>
              <a:rPr lang="zh-CN" altLang="en-US" sz="2000" dirty="0"/>
              <a:t>。后者采用两个递归神经网络（</a:t>
            </a:r>
            <a:r>
              <a:rPr lang="en-US" altLang="zh-CN" sz="2000" dirty="0"/>
              <a:t>Recurrent Neural Networks</a:t>
            </a:r>
            <a:r>
              <a:rPr lang="zh-CN" altLang="en-US" sz="2000" dirty="0"/>
              <a:t>），直接实现源文件到目标文件的翻译 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79A05B-A0F0-4239-8E43-4C6465A8B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3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AAA609-4FCC-48C4-A8BE-847055819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2B9E8-45D4-422A-A915-2443FFB92876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0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E19458-641A-4045-ADDF-5F8F7DFA2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问题描述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1FAD5E-2FA7-4986-BAD4-66D8A0CDE0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NMT</a:t>
            </a:r>
            <a:r>
              <a:rPr lang="zh-CN" altLang="en-US" dirty="0"/>
              <a:t>存在的问题：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C00000"/>
                </a:solidFill>
              </a:rPr>
              <a:t>训练速度很慢并且需要巨大的计算资源</a:t>
            </a:r>
            <a:r>
              <a:rPr lang="zh-CN" altLang="en-US" dirty="0"/>
              <a:t>，由于数量众多的参数，其</a:t>
            </a:r>
            <a:r>
              <a:rPr lang="zh-CN" altLang="en-US" dirty="0">
                <a:solidFill>
                  <a:srgbClr val="C00000"/>
                </a:solidFill>
              </a:rPr>
              <a:t>翻译速度</a:t>
            </a:r>
            <a:r>
              <a:rPr lang="zh-CN" altLang="en-US" dirty="0"/>
              <a:t>也远低于传统的基于短语的翻译系统</a:t>
            </a:r>
            <a:r>
              <a:rPr lang="en-US" altLang="zh-CN" dirty="0"/>
              <a:t>PBMT</a:t>
            </a:r>
            <a:r>
              <a:rPr lang="zh-CN" altLang="en-US" dirty="0"/>
              <a:t>；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endParaRPr lang="zh-CN" alt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/>
              <a:t>对</a:t>
            </a:r>
            <a:r>
              <a:rPr lang="zh-CN" altLang="en-US" dirty="0">
                <a:solidFill>
                  <a:srgbClr val="C00000"/>
                </a:solidFill>
              </a:rPr>
              <a:t>低频词、生词</a:t>
            </a:r>
            <a:r>
              <a:rPr lang="zh-CN" altLang="en-US" dirty="0"/>
              <a:t>的处理效果不好，而直接复制原词在很多情况下肯定不是一个好的解决方法；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endParaRPr lang="zh-CN" alt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dirty="0"/>
              <a:t>在处理</a:t>
            </a:r>
            <a:r>
              <a:rPr lang="zh-CN" altLang="en-US" dirty="0">
                <a:solidFill>
                  <a:srgbClr val="C00000"/>
                </a:solidFill>
              </a:rPr>
              <a:t>长句子</a:t>
            </a:r>
            <a:r>
              <a:rPr lang="zh-CN" altLang="en-US" dirty="0"/>
              <a:t>的时候会有漏翻的现象。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A1B941-5A61-41C4-8E35-7E32E1ED35C9}"/>
              </a:ext>
            </a:extLst>
          </p:cNvPr>
          <p:cNvSpPr txBox="1"/>
          <p:nvPr/>
        </p:nvSpPr>
        <p:spPr>
          <a:xfrm>
            <a:off x="3371352" y="5653743"/>
            <a:ext cx="604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rial Black" panose="020B0A04020102020204" pitchFamily="34" charset="0"/>
              </a:rPr>
              <a:t>GNMT</a:t>
            </a:r>
            <a:r>
              <a:rPr lang="zh-CN" altLang="en-US" sz="2800" dirty="0">
                <a:solidFill>
                  <a:srgbClr val="FF0000"/>
                </a:solidFill>
                <a:latin typeface="Arial Black" panose="020B0A04020102020204" pitchFamily="34" charset="0"/>
              </a:rPr>
              <a:t>很好的解决了这些问题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C2DC0E-5684-4B78-B35F-A3F7FEE63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4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2F9E4009-12A8-46D3-A6F6-12D658972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BADF8-5E18-45AA-A423-F0349C7C102B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4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3875F4-D85D-4FAE-89DC-FA1BA0261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模型整体结构</a:t>
            </a:r>
          </a:p>
        </p:txBody>
      </p:sp>
      <p:pic>
        <p:nvPicPr>
          <p:cNvPr id="4" name="内容占位符 3" descr="https://cloud.githubusercontent.com/assets/10870023/21465786/f6f80422-c965-11e6-9b9e-609a5f87fb03.png">
            <a:extLst>
              <a:ext uri="{FF2B5EF4-FFF2-40B4-BE49-F238E27FC236}">
                <a16:creationId xmlns:a16="http://schemas.microsoft.com/office/drawing/2014/main" id="{DD86AEDF-899C-4ED8-9A88-6160823E146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2229" y="1825625"/>
            <a:ext cx="8407541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63496FA-4C98-4213-AF33-91FCA48B4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5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B1763F-F695-4182-9DA3-77DA18AA1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7EECB-F3CE-4A53-8056-3F61027409C2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1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78D41E-2458-4F75-A3F4-E36804BC3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模型整体结构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BFCD2C-CE36-4B42-9E86-75FCDE21B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06151"/>
            <a:ext cx="10515600" cy="188291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</a:rPr>
              <a:t>Encoder</a:t>
            </a:r>
            <a:r>
              <a:rPr lang="zh-CN" altLang="en-US" sz="2000" dirty="0">
                <a:solidFill>
                  <a:srgbClr val="C00000"/>
                </a:solidFill>
              </a:rPr>
              <a:t>层</a:t>
            </a:r>
            <a:r>
              <a:rPr lang="zh-CN" altLang="en-US" sz="2000" dirty="0"/>
              <a:t>对词语进行编码</a:t>
            </a:r>
            <a:endParaRPr lang="en-US" altLang="zh-CN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</a:rPr>
              <a:t>Attention</a:t>
            </a:r>
            <a:r>
              <a:rPr lang="zh-CN" altLang="en-US" sz="2000" dirty="0">
                <a:solidFill>
                  <a:srgbClr val="C00000"/>
                </a:solidFill>
              </a:rPr>
              <a:t>层</a:t>
            </a:r>
            <a:r>
              <a:rPr lang="zh-CN" altLang="zh-CN" sz="2000" dirty="0"/>
              <a:t>将各个词对应的向量根据不同的权重映射到</a:t>
            </a:r>
            <a:r>
              <a:rPr lang="en-US" altLang="zh-CN" sz="2000" dirty="0"/>
              <a:t>Decoder</a:t>
            </a:r>
            <a:r>
              <a:rPr lang="zh-CN" altLang="zh-CN" sz="2000" dirty="0"/>
              <a:t>层中翻译结果</a:t>
            </a:r>
            <a:endParaRPr lang="en-US" altLang="zh-CN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</a:rPr>
              <a:t>Decoder</a:t>
            </a:r>
            <a:r>
              <a:rPr lang="zh-CN" altLang="en-US" sz="2000" dirty="0">
                <a:solidFill>
                  <a:srgbClr val="C00000"/>
                </a:solidFill>
              </a:rPr>
              <a:t>层</a:t>
            </a:r>
            <a:r>
              <a:rPr lang="zh-CN" altLang="zh-CN" sz="2000" dirty="0"/>
              <a:t>根据</a:t>
            </a:r>
            <a:r>
              <a:rPr lang="en-US" altLang="zh-CN" sz="2000" dirty="0"/>
              <a:t>Encoder</a:t>
            </a:r>
            <a:r>
              <a:rPr lang="zh-CN" altLang="zh-CN" sz="2000" dirty="0"/>
              <a:t>层</a:t>
            </a:r>
            <a:r>
              <a:rPr lang="zh-CN" altLang="en-US" sz="2000" dirty="0"/>
              <a:t>和</a:t>
            </a:r>
            <a:r>
              <a:rPr lang="en-US" altLang="zh-CN" sz="2000" dirty="0"/>
              <a:t>Attention</a:t>
            </a:r>
            <a:r>
              <a:rPr lang="zh-CN" altLang="en-US" sz="2000" dirty="0"/>
              <a:t>层</a:t>
            </a:r>
            <a:r>
              <a:rPr lang="zh-CN" altLang="zh-CN" sz="2000" dirty="0"/>
              <a:t>对句子中各个词的编码向量得到最终的目标语言的翻译句子</a:t>
            </a:r>
            <a:endParaRPr lang="zh-CN" altLang="en-US" sz="20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1E2C89-31D1-425C-9680-92BB0E3020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973801" y="1582310"/>
            <a:ext cx="6244397" cy="2848113"/>
          </a:xfrm>
          <a:prstGeom prst="rect">
            <a:avLst/>
          </a:prstGeom>
        </p:spPr>
      </p:pic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432485-3029-449E-9F41-B249FDBCE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6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90B8C015-83F1-4570-B8B9-C1039C36E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3004-61AE-4739-B0E9-9D618F3C13F2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416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894FB2-6A5F-4CA2-BAF1-9B58117C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Encoder</a:t>
            </a:r>
            <a:r>
              <a:rPr lang="zh-CN" altLang="en-US" dirty="0"/>
              <a:t>层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7F5B0A89-522F-4D72-86C0-60BD30B77CB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7350"/>
            <a:ext cx="6913410" cy="483552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594F13F-FC76-4404-B03A-074E207D382E}"/>
              </a:ext>
            </a:extLst>
          </p:cNvPr>
          <p:cNvSpPr txBox="1"/>
          <p:nvPr/>
        </p:nvSpPr>
        <p:spPr>
          <a:xfrm>
            <a:off x="6913410" y="2798328"/>
            <a:ext cx="48741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第一层使用了双向</a:t>
            </a:r>
            <a:r>
              <a:rPr lang="en-US" altLang="zh-CN" dirty="0"/>
              <a:t>RNN</a:t>
            </a:r>
            <a:r>
              <a:rPr lang="zh-CN" altLang="en-US" dirty="0"/>
              <a:t>，为了获得原文更多更全面的信息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其余的层仍然是单向</a:t>
            </a:r>
            <a:r>
              <a:rPr lang="en-US" altLang="zh-CN" dirty="0"/>
              <a:t>RNN</a:t>
            </a:r>
            <a:r>
              <a:rPr lang="zh-CN" altLang="en-US" dirty="0"/>
              <a:t>，</a:t>
            </a:r>
            <a:r>
              <a:rPr lang="zh-CN" altLang="zh-CN" dirty="0"/>
              <a:t>这样会大幅度</a:t>
            </a:r>
            <a:r>
              <a:rPr lang="zh-CN" altLang="en-US" dirty="0"/>
              <a:t>提高</a:t>
            </a:r>
            <a:r>
              <a:rPr lang="zh-CN" altLang="zh-CN" dirty="0"/>
              <a:t>训练速度</a:t>
            </a: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9D303DB-FBD7-43F5-8740-B6E341957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7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C8E3768E-2C8A-4FA0-81E6-1915897FD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55DF3-B6FE-4F24-8E3E-8CAFC0914DE3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27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5356B3-166A-44CC-9F79-E3EA9EC89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0471BB-A969-4932-9EDC-2977710C5B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/>
              <a:t>Decoder</a:t>
            </a:r>
            <a:r>
              <a:rPr lang="zh-CN" altLang="en-US" sz="2400" dirty="0"/>
              <a:t>层</a:t>
            </a:r>
            <a:r>
              <a:rPr lang="zh-CN" altLang="zh-CN" sz="2400" dirty="0"/>
              <a:t>使用了常规的</a:t>
            </a:r>
            <a:r>
              <a:rPr lang="en-US" altLang="zh-CN" sz="2400" dirty="0"/>
              <a:t>Beam search</a:t>
            </a:r>
            <a:r>
              <a:rPr lang="zh-CN" altLang="zh-CN" sz="2400" dirty="0"/>
              <a:t>算法</a:t>
            </a:r>
            <a:r>
              <a:rPr lang="zh-CN" altLang="en-US" sz="2400" dirty="0"/>
              <a:t>，同时</a:t>
            </a:r>
            <a:r>
              <a:rPr lang="zh-CN" altLang="zh-CN" sz="2400" dirty="0"/>
              <a:t>引入了两个非常重要的优化参数，即</a:t>
            </a:r>
            <a:r>
              <a:rPr lang="en-US" altLang="zh-CN" sz="2400" dirty="0"/>
              <a:t>alpha</a:t>
            </a:r>
            <a:r>
              <a:rPr lang="zh-CN" altLang="zh-CN" sz="2400" dirty="0"/>
              <a:t>和</a:t>
            </a:r>
            <a:r>
              <a:rPr lang="en-US" altLang="zh-CN" sz="2400" dirty="0"/>
              <a:t>beta</a:t>
            </a:r>
            <a:r>
              <a:rPr lang="zh-CN" altLang="zh-CN" sz="2400" dirty="0"/>
              <a:t>值</a:t>
            </a:r>
            <a:endParaRPr lang="en-US" altLang="zh-CN" sz="2400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</a:rPr>
              <a:t>α</a:t>
            </a:r>
            <a:r>
              <a:rPr lang="zh-CN" altLang="en-US" sz="2000" dirty="0">
                <a:solidFill>
                  <a:srgbClr val="C00000"/>
                </a:solidFill>
              </a:rPr>
              <a:t>值的作用是对译句进行长度规范化</a:t>
            </a:r>
            <a:r>
              <a:rPr lang="zh-CN" altLang="en-US" sz="2000" dirty="0"/>
              <a:t>，因为选取一个句子的可能性是由剧中每个词的概率取</a:t>
            </a:r>
            <a:r>
              <a:rPr lang="en-US" altLang="zh-CN" sz="2000" dirty="0"/>
              <a:t>log</a:t>
            </a:r>
            <a:r>
              <a:rPr lang="zh-CN" altLang="en-US" sz="2000" dirty="0"/>
              <a:t>后相加得到的，这些个对数概率都是负值，因此某种程度上，长句会取得更小的对数概率，这显然是不合理的，因此需要对译句进行长度规划化。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C00000"/>
                </a:solidFill>
              </a:rPr>
              <a:t>β</a:t>
            </a:r>
            <a:r>
              <a:rPr lang="zh-CN" altLang="en-US" sz="2000" dirty="0">
                <a:solidFill>
                  <a:srgbClr val="C00000"/>
                </a:solidFill>
              </a:rPr>
              <a:t>值的作用是促使模型更好的翻译全句</a:t>
            </a:r>
            <a:r>
              <a:rPr lang="zh-CN" altLang="en-US" sz="2000" dirty="0"/>
              <a:t>，不漏翻。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当</a:t>
            </a:r>
            <a:r>
              <a:rPr lang="en-US" altLang="zh-CN" sz="2000" dirty="0"/>
              <a:t>α</a:t>
            </a:r>
            <a:r>
              <a:rPr lang="zh-CN" altLang="en-US" sz="2000" dirty="0"/>
              <a:t>和</a:t>
            </a:r>
            <a:r>
              <a:rPr lang="en-US" altLang="zh-CN" sz="2000" dirty="0"/>
              <a:t>β</a:t>
            </a:r>
            <a:r>
              <a:rPr lang="zh-CN" altLang="en-US" sz="2000" dirty="0"/>
              <a:t>值取</a:t>
            </a:r>
            <a:r>
              <a:rPr lang="en-US" altLang="zh-CN" sz="2000" dirty="0"/>
              <a:t>0</a:t>
            </a:r>
            <a:r>
              <a:rPr lang="zh-CN" altLang="en-US" sz="2000" dirty="0"/>
              <a:t>时相当于不做长度规划化和覆盖范围惩罚，算法退回到最原始的</a:t>
            </a:r>
            <a:r>
              <a:rPr lang="en-US" altLang="zh-CN" sz="2000" dirty="0"/>
              <a:t>beam search</a:t>
            </a:r>
            <a:r>
              <a:rPr lang="zh-CN" altLang="en-US" sz="2000" dirty="0"/>
              <a:t>算法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60FAD1-A3A2-47C2-88EC-9359B15A9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8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3BC86C-C1A3-4DF2-9253-7396BAC4C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802D4-67C2-4E17-A3C5-E305F16C3A33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71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1AFEC-01AE-4B73-8A2F-658364345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优化方法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7F097F-8168-435F-9381-1AB6B3C02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dirty="0"/>
              <a:t>残差连接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简单的错层堆叠会造成</a:t>
            </a:r>
            <a:r>
              <a:rPr lang="zh-CN" altLang="en-US" sz="2000" dirty="0">
                <a:solidFill>
                  <a:srgbClr val="C00000"/>
                </a:solidFill>
              </a:rPr>
              <a:t>训练的缓慢</a:t>
            </a:r>
            <a:r>
              <a:rPr lang="zh-CN" altLang="en-US" sz="2000" dirty="0"/>
              <a:t>以及容易受到</a:t>
            </a:r>
            <a:r>
              <a:rPr lang="zh-CN" altLang="en-US" sz="2000" dirty="0">
                <a:solidFill>
                  <a:srgbClr val="C00000"/>
                </a:solidFill>
              </a:rPr>
              <a:t>梯度爆炸或梯度消失</a:t>
            </a:r>
            <a:r>
              <a:rPr lang="zh-CN" altLang="en-US" sz="2000" dirty="0"/>
              <a:t>的影响</a:t>
            </a: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20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zh-CN" altLang="en-US" sz="2000" dirty="0"/>
              <a:t>在</a:t>
            </a:r>
            <a:r>
              <a:rPr lang="en-US" altLang="zh-CN" sz="2000" dirty="0"/>
              <a:t>LSTM</a:t>
            </a:r>
            <a:r>
              <a:rPr lang="zh-CN" altLang="en-US" sz="2000" dirty="0"/>
              <a:t>层之间使用残差连接能有效的避免这些问题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308D89-0D84-4F2A-B63E-18E745055BA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957911" y="2274383"/>
            <a:ext cx="6448481" cy="2309233"/>
          </a:xfrm>
          <a:prstGeom prst="rect">
            <a:avLst/>
          </a:prstGeom>
        </p:spPr>
      </p:pic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A7FAFF8-879E-4434-B519-3D0EADD5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C9F26-4B40-40C9-95DC-CC7562E60679}" type="slidenum">
              <a:rPr lang="zh-CN" altLang="en-US" smtClean="0"/>
              <a:pPr/>
              <a:t>9</a:t>
            </a:fld>
            <a:r>
              <a:rPr lang="en-US" altLang="zh-CN"/>
              <a:t>/17</a:t>
            </a:r>
            <a:endParaRPr lang="zh-CN" altLang="en-US" dirty="0"/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id="{4D58654D-A473-4F7E-968D-B802646E7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685DD-E9C3-4727-AF62-0F1702E2CBC4}" type="datetime1">
              <a:rPr lang="zh-CN" altLang="en-US" smtClean="0"/>
              <a:t>2018/12/26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03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</TotalTime>
  <Words>907</Words>
  <Application>Microsoft Office PowerPoint</Application>
  <PresentationFormat>宽屏</PresentationFormat>
  <Paragraphs>154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Arial Black</vt:lpstr>
      <vt:lpstr>Times New Roman</vt:lpstr>
      <vt:lpstr>Wingdings</vt:lpstr>
      <vt:lpstr>Office 主题​​</vt:lpstr>
      <vt:lpstr>Equation</vt:lpstr>
      <vt:lpstr>GNMT机器翻译模型实现与分析</vt:lpstr>
      <vt:lpstr>Outline</vt:lpstr>
      <vt:lpstr>问题描述</vt:lpstr>
      <vt:lpstr>问题描述</vt:lpstr>
      <vt:lpstr>模型整体结构</vt:lpstr>
      <vt:lpstr>模型整体结构</vt:lpstr>
      <vt:lpstr>Encoder层</vt:lpstr>
      <vt:lpstr>优化方法</vt:lpstr>
      <vt:lpstr>优化方法</vt:lpstr>
      <vt:lpstr>优化方法</vt:lpstr>
      <vt:lpstr>优化方法</vt:lpstr>
      <vt:lpstr>优化方法</vt:lpstr>
      <vt:lpstr>实验分析</vt:lpstr>
      <vt:lpstr>实验分析</vt:lpstr>
      <vt:lpstr>总结</vt:lpstr>
      <vt:lpstr>总结</vt:lpstr>
      <vt:lpstr>谢谢！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GNMT机器翻译模型实现与分析</dc:title>
  <dc:creator>佳星 胡</dc:creator>
  <cp:lastModifiedBy>Hakase</cp:lastModifiedBy>
  <cp:revision>25</cp:revision>
  <dcterms:created xsi:type="dcterms:W3CDTF">2018-12-13T13:39:36Z</dcterms:created>
  <dcterms:modified xsi:type="dcterms:W3CDTF">2018-12-26T08:08:32Z</dcterms:modified>
</cp:coreProperties>
</file>